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sldIdLst>
    <p:sldId id="256" r:id="rId2"/>
    <p:sldId id="257" r:id="rId3"/>
    <p:sldId id="268" r:id="rId4"/>
    <p:sldId id="271" r:id="rId5"/>
    <p:sldId id="270" r:id="rId6"/>
    <p:sldId id="262" r:id="rId7"/>
    <p:sldId id="259" r:id="rId8"/>
    <p:sldId id="260" r:id="rId9"/>
    <p:sldId id="261" r:id="rId10"/>
    <p:sldId id="263" r:id="rId11"/>
    <p:sldId id="265" r:id="rId12"/>
    <p:sldId id="266"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11/14/2019</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203782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34512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33656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44719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11/14/2019</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950023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80057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11/14/2019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99380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38229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50216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11/14/2019</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249217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11/14/2019</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25327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11/14/2019</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149742101"/>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86" r:id="rId6"/>
    <p:sldLayoutId id="2147483792" r:id="rId7"/>
    <p:sldLayoutId id="2147483782" r:id="rId8"/>
    <p:sldLayoutId id="2147483783" r:id="rId9"/>
    <p:sldLayoutId id="2147483784" r:id="rId10"/>
    <p:sldLayoutId id="2147483785" r:id="rId11"/>
  </p:sldLayoutIdLst>
  <p:hf sldNum="0" hdr="0" ftr="0" dt="0"/>
  <p:txStyles>
    <p:titleStyle>
      <a:lvl1pPr algn="l" defTabSz="914400" rtl="0" eaLnBrk="1" latinLnBrk="0" hangingPunct="1">
        <a:lnSpc>
          <a:spcPct val="90000"/>
        </a:lnSpc>
        <a:spcBef>
          <a:spcPct val="0"/>
        </a:spcBef>
        <a:buNone/>
        <a:defRPr lang="en-US" sz="4800" b="1"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3D803CA-A8B3-43B9-975E-BF2174BD2F89}"/>
              </a:ext>
            </a:extLst>
          </p:cNvPr>
          <p:cNvPicPr>
            <a:picLocks noChangeAspect="1"/>
          </p:cNvPicPr>
          <p:nvPr/>
        </p:nvPicPr>
        <p:blipFill rotWithShape="1">
          <a:blip r:embed="rId2">
            <a:alphaModFix amt="45000"/>
          </a:blip>
          <a:srcRect t="15730"/>
          <a:stretch/>
        </p:blipFill>
        <p:spPr>
          <a:xfrm>
            <a:off x="20" y="10"/>
            <a:ext cx="12191979" cy="6857990"/>
          </a:xfrm>
          <a:prstGeom prst="rect">
            <a:avLst/>
          </a:prstGeom>
        </p:spPr>
      </p:pic>
      <p:sp>
        <p:nvSpPr>
          <p:cNvPr id="23" name="Rectangle 17">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138536B8-06B7-4257-9B4A-EC64A335E7AA}"/>
              </a:ext>
            </a:extLst>
          </p:cNvPr>
          <p:cNvSpPr>
            <a:spLocks noGrp="1"/>
          </p:cNvSpPr>
          <p:nvPr>
            <p:ph type="ctrTitle"/>
          </p:nvPr>
        </p:nvSpPr>
        <p:spPr>
          <a:xfrm>
            <a:off x="1771794" y="1647144"/>
            <a:ext cx="8652938" cy="2461504"/>
          </a:xfrm>
        </p:spPr>
        <p:txBody>
          <a:bodyPr>
            <a:normAutofit/>
          </a:bodyPr>
          <a:lstStyle/>
          <a:p>
            <a:r>
              <a:rPr lang="en-US" sz="6800" dirty="0"/>
              <a:t>Learning Words by Drawing Images</a:t>
            </a:r>
          </a:p>
        </p:txBody>
      </p:sp>
      <p:sp>
        <p:nvSpPr>
          <p:cNvPr id="3" name="Subtitle 2">
            <a:extLst>
              <a:ext uri="{FF2B5EF4-FFF2-40B4-BE49-F238E27FC236}">
                <a16:creationId xmlns:a16="http://schemas.microsoft.com/office/drawing/2014/main" id="{9DEDCA89-0F50-4390-8CC4-C7530E4D9BE6}"/>
              </a:ext>
            </a:extLst>
          </p:cNvPr>
          <p:cNvSpPr>
            <a:spLocks noGrp="1"/>
          </p:cNvSpPr>
          <p:nvPr>
            <p:ph type="subTitle" idx="1"/>
          </p:nvPr>
        </p:nvSpPr>
        <p:spPr>
          <a:xfrm>
            <a:off x="1768400" y="4039533"/>
            <a:ext cx="8655200" cy="609288"/>
          </a:xfrm>
        </p:spPr>
        <p:txBody>
          <a:bodyPr>
            <a:normAutofit/>
          </a:bodyPr>
          <a:lstStyle/>
          <a:p>
            <a:pPr>
              <a:spcAft>
                <a:spcPts val="600"/>
              </a:spcAft>
            </a:pPr>
            <a:r>
              <a:rPr lang="en-US" sz="1700" dirty="0" err="1">
                <a:solidFill>
                  <a:schemeClr val="tx1"/>
                </a:solidFill>
              </a:rPr>
              <a:t>D´ıdac</a:t>
            </a:r>
            <a:r>
              <a:rPr lang="en-US" sz="1700" dirty="0">
                <a:solidFill>
                  <a:schemeClr val="tx1"/>
                </a:solidFill>
              </a:rPr>
              <a:t> </a:t>
            </a:r>
            <a:r>
              <a:rPr lang="en-US" sz="1700" dirty="0" err="1">
                <a:solidFill>
                  <a:schemeClr val="tx1"/>
                </a:solidFill>
              </a:rPr>
              <a:t>Sur´ıs</a:t>
            </a:r>
            <a:r>
              <a:rPr lang="en-US" sz="1700" dirty="0">
                <a:solidFill>
                  <a:schemeClr val="tx1"/>
                </a:solidFill>
              </a:rPr>
              <a:t>, Adria </a:t>
            </a:r>
            <a:r>
              <a:rPr lang="en-US" sz="1700" dirty="0" err="1">
                <a:solidFill>
                  <a:schemeClr val="tx1"/>
                </a:solidFill>
              </a:rPr>
              <a:t>Recasens</a:t>
            </a:r>
            <a:r>
              <a:rPr lang="en-US" sz="1700" dirty="0">
                <a:solidFill>
                  <a:schemeClr val="tx1"/>
                </a:solidFill>
              </a:rPr>
              <a:t>, David </a:t>
            </a:r>
            <a:r>
              <a:rPr lang="en-US" sz="1700" dirty="0" err="1">
                <a:solidFill>
                  <a:schemeClr val="tx1"/>
                </a:solidFill>
              </a:rPr>
              <a:t>Bau</a:t>
            </a:r>
            <a:r>
              <a:rPr lang="en-US" sz="1700" dirty="0">
                <a:solidFill>
                  <a:schemeClr val="tx1"/>
                </a:solidFill>
              </a:rPr>
              <a:t>, David </a:t>
            </a:r>
            <a:r>
              <a:rPr lang="en-US" sz="1700" dirty="0" err="1">
                <a:solidFill>
                  <a:schemeClr val="tx1"/>
                </a:solidFill>
              </a:rPr>
              <a:t>Harwath</a:t>
            </a:r>
            <a:r>
              <a:rPr lang="en-US" sz="1700" dirty="0">
                <a:solidFill>
                  <a:schemeClr val="tx1"/>
                </a:solidFill>
              </a:rPr>
              <a:t>, James Glass, Antonio Torralba </a:t>
            </a:r>
          </a:p>
        </p:txBody>
      </p:sp>
      <p:sp>
        <p:nvSpPr>
          <p:cNvPr id="24" name="Rectangle 19">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
        <p:nvSpPr>
          <p:cNvPr id="5" name="Rectangle 4">
            <a:extLst>
              <a:ext uri="{FF2B5EF4-FFF2-40B4-BE49-F238E27FC236}">
                <a16:creationId xmlns:a16="http://schemas.microsoft.com/office/drawing/2014/main" id="{FC17BBCA-FBDE-4275-9A5D-BA4EEFADD955}"/>
              </a:ext>
            </a:extLst>
          </p:cNvPr>
          <p:cNvSpPr/>
          <p:nvPr/>
        </p:nvSpPr>
        <p:spPr>
          <a:xfrm>
            <a:off x="5064868" y="4648821"/>
            <a:ext cx="2062263" cy="562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Elif</a:t>
            </a:r>
            <a:r>
              <a:rPr lang="en-US" dirty="0"/>
              <a:t> </a:t>
            </a:r>
            <a:r>
              <a:rPr lang="en-US" dirty="0" err="1"/>
              <a:t>Çalışkan</a:t>
            </a:r>
            <a:r>
              <a:rPr lang="en-US" dirty="0"/>
              <a:t> 2016400183</a:t>
            </a:r>
          </a:p>
        </p:txBody>
      </p:sp>
    </p:spTree>
    <p:extLst>
      <p:ext uri="{BB962C8B-B14F-4D97-AF65-F5344CB8AC3E}">
        <p14:creationId xmlns:p14="http://schemas.microsoft.com/office/powerpoint/2010/main" val="159602524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F3D4-656F-496A-9F3F-23CB9315BBF5}"/>
              </a:ext>
            </a:extLst>
          </p:cNvPr>
          <p:cNvSpPr>
            <a:spLocks noGrp="1"/>
          </p:cNvSpPr>
          <p:nvPr>
            <p:ph type="title"/>
          </p:nvPr>
        </p:nvSpPr>
        <p:spPr/>
        <p:txBody>
          <a:bodyPr/>
          <a:lstStyle/>
          <a:p>
            <a:r>
              <a:rPr lang="en-US" dirty="0"/>
              <a:t>Clustering</a:t>
            </a:r>
          </a:p>
        </p:txBody>
      </p:sp>
      <p:pic>
        <p:nvPicPr>
          <p:cNvPr id="4" name="Picture 3">
            <a:extLst>
              <a:ext uri="{FF2B5EF4-FFF2-40B4-BE49-F238E27FC236}">
                <a16:creationId xmlns:a16="http://schemas.microsoft.com/office/drawing/2014/main" id="{087F1442-48EB-4C46-8DA9-222FCE0CCD7F}"/>
              </a:ext>
            </a:extLst>
          </p:cNvPr>
          <p:cNvPicPr>
            <a:picLocks noChangeAspect="1"/>
          </p:cNvPicPr>
          <p:nvPr/>
        </p:nvPicPr>
        <p:blipFill>
          <a:blip r:embed="rId2"/>
          <a:stretch>
            <a:fillRect/>
          </a:stretch>
        </p:blipFill>
        <p:spPr>
          <a:xfrm>
            <a:off x="1066800" y="2014194"/>
            <a:ext cx="5617427" cy="4000500"/>
          </a:xfrm>
          <a:prstGeom prst="rect">
            <a:avLst/>
          </a:prstGeom>
        </p:spPr>
      </p:pic>
      <p:pic>
        <p:nvPicPr>
          <p:cNvPr id="5" name="Picture 4">
            <a:extLst>
              <a:ext uri="{FF2B5EF4-FFF2-40B4-BE49-F238E27FC236}">
                <a16:creationId xmlns:a16="http://schemas.microsoft.com/office/drawing/2014/main" id="{C20724ED-0905-4719-AA31-D19B9C0E28A1}"/>
              </a:ext>
            </a:extLst>
          </p:cNvPr>
          <p:cNvPicPr>
            <a:picLocks noChangeAspect="1"/>
          </p:cNvPicPr>
          <p:nvPr/>
        </p:nvPicPr>
        <p:blipFill>
          <a:blip r:embed="rId3"/>
          <a:stretch>
            <a:fillRect/>
          </a:stretch>
        </p:blipFill>
        <p:spPr>
          <a:xfrm>
            <a:off x="6943725" y="2919412"/>
            <a:ext cx="4400550" cy="1217628"/>
          </a:xfrm>
          <a:prstGeom prst="rect">
            <a:avLst/>
          </a:prstGeom>
        </p:spPr>
      </p:pic>
    </p:spTree>
    <p:extLst>
      <p:ext uri="{BB962C8B-B14F-4D97-AF65-F5344CB8AC3E}">
        <p14:creationId xmlns:p14="http://schemas.microsoft.com/office/powerpoint/2010/main" val="1566353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A11CD-FE44-403B-8C1D-0D5A36A93781}"/>
              </a:ext>
            </a:extLst>
          </p:cNvPr>
          <p:cNvSpPr>
            <a:spLocks noGrp="1"/>
          </p:cNvSpPr>
          <p:nvPr>
            <p:ph type="title"/>
          </p:nvPr>
        </p:nvSpPr>
        <p:spPr/>
        <p:txBody>
          <a:bodyPr/>
          <a:lstStyle/>
          <a:p>
            <a:r>
              <a:rPr lang="en-US" dirty="0"/>
              <a:t>Examples</a:t>
            </a:r>
          </a:p>
        </p:txBody>
      </p:sp>
      <p:pic>
        <p:nvPicPr>
          <p:cNvPr id="4" name="Content Placeholder 3">
            <a:extLst>
              <a:ext uri="{FF2B5EF4-FFF2-40B4-BE49-F238E27FC236}">
                <a16:creationId xmlns:a16="http://schemas.microsoft.com/office/drawing/2014/main" id="{88ACBBE0-FB8E-49E1-87DC-62FFDA6F136D}"/>
              </a:ext>
            </a:extLst>
          </p:cNvPr>
          <p:cNvPicPr>
            <a:picLocks noGrp="1" noChangeAspect="1"/>
          </p:cNvPicPr>
          <p:nvPr>
            <p:ph idx="1"/>
          </p:nvPr>
        </p:nvPicPr>
        <p:blipFill>
          <a:blip r:embed="rId2"/>
          <a:stretch>
            <a:fillRect/>
          </a:stretch>
        </p:blipFill>
        <p:spPr>
          <a:xfrm>
            <a:off x="1490662" y="2014194"/>
            <a:ext cx="9210675" cy="4033792"/>
          </a:xfrm>
          <a:prstGeom prst="rect">
            <a:avLst/>
          </a:prstGeom>
        </p:spPr>
      </p:pic>
    </p:spTree>
    <p:extLst>
      <p:ext uri="{BB962C8B-B14F-4D97-AF65-F5344CB8AC3E}">
        <p14:creationId xmlns:p14="http://schemas.microsoft.com/office/powerpoint/2010/main" val="1513652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6BC50-EEE5-476F-AF5C-E3E6C8EC21EA}"/>
              </a:ext>
            </a:extLst>
          </p:cNvPr>
          <p:cNvSpPr>
            <a:spLocks noGrp="1"/>
          </p:cNvSpPr>
          <p:nvPr>
            <p:ph type="title"/>
          </p:nvPr>
        </p:nvSpPr>
        <p:spPr/>
        <p:txBody>
          <a:bodyPr/>
          <a:lstStyle/>
          <a:p>
            <a:r>
              <a:rPr lang="en-US" dirty="0"/>
              <a:t>Evaluation</a:t>
            </a:r>
          </a:p>
        </p:txBody>
      </p:sp>
      <p:pic>
        <p:nvPicPr>
          <p:cNvPr id="4" name="Content Placeholder 3">
            <a:extLst>
              <a:ext uri="{FF2B5EF4-FFF2-40B4-BE49-F238E27FC236}">
                <a16:creationId xmlns:a16="http://schemas.microsoft.com/office/drawing/2014/main" id="{0C232F46-C692-4F52-B353-772CB63451ED}"/>
              </a:ext>
            </a:extLst>
          </p:cNvPr>
          <p:cNvPicPr>
            <a:picLocks noGrp="1" noChangeAspect="1"/>
          </p:cNvPicPr>
          <p:nvPr>
            <p:ph idx="1"/>
          </p:nvPr>
        </p:nvPicPr>
        <p:blipFill>
          <a:blip r:embed="rId2"/>
          <a:stretch>
            <a:fillRect/>
          </a:stretch>
        </p:blipFill>
        <p:spPr>
          <a:xfrm>
            <a:off x="1543050" y="2014194"/>
            <a:ext cx="4000500" cy="3848100"/>
          </a:xfrm>
          <a:prstGeom prst="rect">
            <a:avLst/>
          </a:prstGeom>
        </p:spPr>
      </p:pic>
      <p:pic>
        <p:nvPicPr>
          <p:cNvPr id="5" name="Picture 4">
            <a:extLst>
              <a:ext uri="{FF2B5EF4-FFF2-40B4-BE49-F238E27FC236}">
                <a16:creationId xmlns:a16="http://schemas.microsoft.com/office/drawing/2014/main" id="{7628FD21-D3E0-4BDF-8E33-A78E60C5F50F}"/>
              </a:ext>
            </a:extLst>
          </p:cNvPr>
          <p:cNvPicPr>
            <a:picLocks noChangeAspect="1"/>
          </p:cNvPicPr>
          <p:nvPr/>
        </p:nvPicPr>
        <p:blipFill>
          <a:blip r:embed="rId3"/>
          <a:stretch>
            <a:fillRect/>
          </a:stretch>
        </p:blipFill>
        <p:spPr>
          <a:xfrm>
            <a:off x="6019800" y="2657131"/>
            <a:ext cx="3867150" cy="2562225"/>
          </a:xfrm>
          <a:prstGeom prst="rect">
            <a:avLst/>
          </a:prstGeom>
        </p:spPr>
      </p:pic>
    </p:spTree>
    <p:extLst>
      <p:ext uri="{BB962C8B-B14F-4D97-AF65-F5344CB8AC3E}">
        <p14:creationId xmlns:p14="http://schemas.microsoft.com/office/powerpoint/2010/main" val="3666773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33E98-A404-4CFA-A30A-A45A6D52B76D}"/>
              </a:ext>
            </a:extLst>
          </p:cNvPr>
          <p:cNvSpPr>
            <a:spLocks noGrp="1"/>
          </p:cNvSpPr>
          <p:nvPr>
            <p:ph type="title"/>
          </p:nvPr>
        </p:nvSpPr>
        <p:spPr>
          <a:xfrm>
            <a:off x="1066800" y="2442819"/>
            <a:ext cx="10058400" cy="1371600"/>
          </a:xfrm>
        </p:spPr>
        <p:txBody>
          <a:bodyPr/>
          <a:lstStyle/>
          <a:p>
            <a:pPr algn="ctr"/>
            <a:r>
              <a:rPr lang="en-US" dirty="0"/>
              <a:t>Thank you for listening!</a:t>
            </a:r>
          </a:p>
        </p:txBody>
      </p:sp>
    </p:spTree>
    <p:extLst>
      <p:ext uri="{BB962C8B-B14F-4D97-AF65-F5344CB8AC3E}">
        <p14:creationId xmlns:p14="http://schemas.microsoft.com/office/powerpoint/2010/main" val="2000699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D14A8-4952-4A80-9D72-4074D0A3978B}"/>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2CFFD5D5-2BA4-4C9A-9E47-F4BE9D34E6F4}"/>
              </a:ext>
            </a:extLst>
          </p:cNvPr>
          <p:cNvSpPr>
            <a:spLocks noGrp="1"/>
          </p:cNvSpPr>
          <p:nvPr>
            <p:ph idx="1"/>
          </p:nvPr>
        </p:nvSpPr>
        <p:spPr>
          <a:xfrm>
            <a:off x="1066800" y="2103120"/>
            <a:ext cx="5229225" cy="3849624"/>
          </a:xfrm>
        </p:spPr>
        <p:txBody>
          <a:bodyPr>
            <a:normAutofit/>
          </a:bodyPr>
          <a:lstStyle/>
          <a:p>
            <a:r>
              <a:rPr lang="en-US" sz="2800" dirty="0"/>
              <a:t>Goal is to learn the correspondence between spoken words and abstract visual attributes, from a dataset of spoken descriptions of images.</a:t>
            </a:r>
          </a:p>
          <a:p>
            <a:endParaRPr lang="en-US" sz="2800" dirty="0"/>
          </a:p>
        </p:txBody>
      </p:sp>
      <p:pic>
        <p:nvPicPr>
          <p:cNvPr id="4" name="Picture 3">
            <a:extLst>
              <a:ext uri="{FF2B5EF4-FFF2-40B4-BE49-F238E27FC236}">
                <a16:creationId xmlns:a16="http://schemas.microsoft.com/office/drawing/2014/main" id="{8C4090D2-F4D2-4E7F-BDF7-5C2E568C6F75}"/>
              </a:ext>
            </a:extLst>
          </p:cNvPr>
          <p:cNvPicPr>
            <a:picLocks noChangeAspect="1"/>
          </p:cNvPicPr>
          <p:nvPr/>
        </p:nvPicPr>
        <p:blipFill>
          <a:blip r:embed="rId2"/>
          <a:stretch>
            <a:fillRect/>
          </a:stretch>
        </p:blipFill>
        <p:spPr>
          <a:xfrm>
            <a:off x="6424515" y="1847850"/>
            <a:ext cx="4667900" cy="4160520"/>
          </a:xfrm>
          <a:prstGeom prst="rect">
            <a:avLst/>
          </a:prstGeom>
        </p:spPr>
      </p:pic>
    </p:spTree>
    <p:extLst>
      <p:ext uri="{BB962C8B-B14F-4D97-AF65-F5344CB8AC3E}">
        <p14:creationId xmlns:p14="http://schemas.microsoft.com/office/powerpoint/2010/main" val="3729266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CF5A-8CBF-4545-AA8D-7574CD9CAB59}"/>
              </a:ext>
            </a:extLst>
          </p:cNvPr>
          <p:cNvSpPr>
            <a:spLocks noGrp="1"/>
          </p:cNvSpPr>
          <p:nvPr>
            <p:ph type="title"/>
          </p:nvPr>
        </p:nvSpPr>
        <p:spPr/>
        <p:txBody>
          <a:bodyPr/>
          <a:lstStyle/>
          <a:p>
            <a:r>
              <a:rPr lang="en-US" dirty="0"/>
              <a:t>GAN</a:t>
            </a:r>
          </a:p>
        </p:txBody>
      </p:sp>
      <p:sp>
        <p:nvSpPr>
          <p:cNvPr id="3" name="Content Placeholder 2">
            <a:extLst>
              <a:ext uri="{FF2B5EF4-FFF2-40B4-BE49-F238E27FC236}">
                <a16:creationId xmlns:a16="http://schemas.microsoft.com/office/drawing/2014/main" id="{08BF33C9-F8B4-411B-9854-90FC8829E863}"/>
              </a:ext>
            </a:extLst>
          </p:cNvPr>
          <p:cNvSpPr>
            <a:spLocks noGrp="1"/>
          </p:cNvSpPr>
          <p:nvPr>
            <p:ph idx="1"/>
          </p:nvPr>
        </p:nvSpPr>
        <p:spPr>
          <a:xfrm>
            <a:off x="1066800" y="1672814"/>
            <a:ext cx="10058400" cy="3849624"/>
          </a:xfrm>
        </p:spPr>
        <p:txBody>
          <a:bodyPr>
            <a:normAutofit/>
          </a:bodyPr>
          <a:lstStyle/>
          <a:p>
            <a:r>
              <a:rPr lang="en-US" dirty="0"/>
              <a:t>A </a:t>
            </a:r>
            <a:r>
              <a:rPr lang="en-US" b="1" dirty="0"/>
              <a:t>generative adversarial network</a:t>
            </a:r>
            <a:r>
              <a:rPr lang="en-US" dirty="0"/>
              <a:t> (</a:t>
            </a:r>
            <a:r>
              <a:rPr lang="en-US" b="1" dirty="0"/>
              <a:t>GAN</a:t>
            </a:r>
            <a:r>
              <a:rPr lang="en-US" dirty="0"/>
              <a:t>) is a class of machine learning systems. Two neural networks contest with each other in a game (in the sense of game theory, often but not always in the form of a zero sum game). Given a training set, this technique learns to generate new data with the same statistics as the training set.</a:t>
            </a:r>
            <a:endParaRPr lang="en-US" sz="2400" i="1" dirty="0"/>
          </a:p>
          <a:p>
            <a:r>
              <a:rPr lang="en-US" dirty="0"/>
              <a:t>The main focus for GAN (Generative Adversarial Networks) is to generate data from scratch, mostly images but other domains including music have been done. But the scope of application is far bigger than this. Just like the example below, it generates a zebra from a horse. In reinforcement learning, it helps a robot to learn much faster.</a:t>
            </a:r>
            <a:endParaRPr lang="en-US" sz="2400" dirty="0"/>
          </a:p>
        </p:txBody>
      </p:sp>
      <p:pic>
        <p:nvPicPr>
          <p:cNvPr id="1026" name="Picture 2">
            <a:extLst>
              <a:ext uri="{FF2B5EF4-FFF2-40B4-BE49-F238E27FC236}">
                <a16:creationId xmlns:a16="http://schemas.microsoft.com/office/drawing/2014/main" id="{E9021C0B-B87C-49E2-8A58-8531486E5FB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42130" y="4341223"/>
            <a:ext cx="5907740" cy="1687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196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A15F3-16B8-4574-9DEF-4C5F68C7E1D8}"/>
              </a:ext>
            </a:extLst>
          </p:cNvPr>
          <p:cNvSpPr>
            <a:spLocks noGrp="1"/>
          </p:cNvSpPr>
          <p:nvPr>
            <p:ph type="title"/>
          </p:nvPr>
        </p:nvSpPr>
        <p:spPr/>
        <p:txBody>
          <a:bodyPr/>
          <a:lstStyle/>
          <a:p>
            <a:r>
              <a:rPr lang="en-US" dirty="0"/>
              <a:t>GAN</a:t>
            </a:r>
          </a:p>
        </p:txBody>
      </p:sp>
      <p:sp>
        <p:nvSpPr>
          <p:cNvPr id="3" name="Content Placeholder 2">
            <a:extLst>
              <a:ext uri="{FF2B5EF4-FFF2-40B4-BE49-F238E27FC236}">
                <a16:creationId xmlns:a16="http://schemas.microsoft.com/office/drawing/2014/main" id="{29643CF5-421D-4AB9-AE43-27963ACF2745}"/>
              </a:ext>
            </a:extLst>
          </p:cNvPr>
          <p:cNvSpPr>
            <a:spLocks noGrp="1"/>
          </p:cNvSpPr>
          <p:nvPr>
            <p:ph idx="1"/>
          </p:nvPr>
        </p:nvSpPr>
        <p:spPr>
          <a:xfrm>
            <a:off x="1066800" y="1753896"/>
            <a:ext cx="10058400" cy="3849624"/>
          </a:xfrm>
        </p:spPr>
        <p:txBody>
          <a:bodyPr>
            <a:normAutofit/>
          </a:bodyPr>
          <a:lstStyle/>
          <a:p>
            <a:r>
              <a:rPr lang="en-US" sz="2400" dirty="0"/>
              <a:t>Furthermore, it has recently been found that GANs can add, remove, and modify objects in a scene by intervening in their internal representations directly </a:t>
            </a:r>
          </a:p>
        </p:txBody>
      </p:sp>
      <p:pic>
        <p:nvPicPr>
          <p:cNvPr id="4" name="Picture 3">
            <a:extLst>
              <a:ext uri="{FF2B5EF4-FFF2-40B4-BE49-F238E27FC236}">
                <a16:creationId xmlns:a16="http://schemas.microsoft.com/office/drawing/2014/main" id="{037160FA-C7C2-4057-9EED-193A2184E008}"/>
              </a:ext>
            </a:extLst>
          </p:cNvPr>
          <p:cNvPicPr>
            <a:picLocks noChangeAspect="1"/>
          </p:cNvPicPr>
          <p:nvPr/>
        </p:nvPicPr>
        <p:blipFill>
          <a:blip r:embed="rId2"/>
          <a:stretch>
            <a:fillRect/>
          </a:stretch>
        </p:blipFill>
        <p:spPr>
          <a:xfrm>
            <a:off x="4716555" y="2707920"/>
            <a:ext cx="6257925" cy="2457450"/>
          </a:xfrm>
          <a:prstGeom prst="rect">
            <a:avLst/>
          </a:prstGeom>
        </p:spPr>
      </p:pic>
      <p:pic>
        <p:nvPicPr>
          <p:cNvPr id="5" name="Picture 4">
            <a:extLst>
              <a:ext uri="{FF2B5EF4-FFF2-40B4-BE49-F238E27FC236}">
                <a16:creationId xmlns:a16="http://schemas.microsoft.com/office/drawing/2014/main" id="{5E982584-2483-49E3-8B6A-896A409EFE15}"/>
              </a:ext>
            </a:extLst>
          </p:cNvPr>
          <p:cNvPicPr>
            <a:picLocks noChangeAspect="1"/>
          </p:cNvPicPr>
          <p:nvPr/>
        </p:nvPicPr>
        <p:blipFill>
          <a:blip r:embed="rId3"/>
          <a:stretch>
            <a:fillRect/>
          </a:stretch>
        </p:blipFill>
        <p:spPr>
          <a:xfrm>
            <a:off x="1066800" y="2707920"/>
            <a:ext cx="3362325" cy="3333750"/>
          </a:xfrm>
          <a:prstGeom prst="rect">
            <a:avLst/>
          </a:prstGeom>
        </p:spPr>
      </p:pic>
      <p:sp>
        <p:nvSpPr>
          <p:cNvPr id="6" name="Rectangle 5">
            <a:extLst>
              <a:ext uri="{FF2B5EF4-FFF2-40B4-BE49-F238E27FC236}">
                <a16:creationId xmlns:a16="http://schemas.microsoft.com/office/drawing/2014/main" id="{625C3FBC-DB1A-496A-8AA0-C21FA675994B}"/>
              </a:ext>
            </a:extLst>
          </p:cNvPr>
          <p:cNvSpPr/>
          <p:nvPr/>
        </p:nvSpPr>
        <p:spPr>
          <a:xfrm>
            <a:off x="4714877" y="5292076"/>
            <a:ext cx="6096000" cy="923330"/>
          </a:xfrm>
          <a:prstGeom prst="rect">
            <a:avLst/>
          </a:prstGeom>
        </p:spPr>
        <p:txBody>
          <a:bodyPr>
            <a:spAutoFit/>
          </a:bodyPr>
          <a:lstStyle/>
          <a:p>
            <a:r>
              <a:rPr lang="en-US" dirty="0"/>
              <a:t>GAN DISSECTION: VISUALIZING AND UNDERSTANDING GENERATIVE ADVERSARIAL NETWORKS</a:t>
            </a:r>
          </a:p>
        </p:txBody>
      </p:sp>
    </p:spTree>
    <p:extLst>
      <p:ext uri="{BB962C8B-B14F-4D97-AF65-F5344CB8AC3E}">
        <p14:creationId xmlns:p14="http://schemas.microsoft.com/office/powerpoint/2010/main" val="1725230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2586E-2031-4CC4-AB04-626BD9EA34C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8CAE3929-52BE-434F-B79C-A55CCE8A3CD3}"/>
              </a:ext>
            </a:extLst>
          </p:cNvPr>
          <p:cNvSpPr>
            <a:spLocks noGrp="1"/>
          </p:cNvSpPr>
          <p:nvPr>
            <p:ph idx="1"/>
          </p:nvPr>
        </p:nvSpPr>
        <p:spPr>
          <a:xfrm>
            <a:off x="1066800" y="1786012"/>
            <a:ext cx="3552825" cy="3849624"/>
          </a:xfrm>
        </p:spPr>
        <p:txBody>
          <a:bodyPr>
            <a:normAutofit/>
          </a:bodyPr>
          <a:lstStyle/>
          <a:p>
            <a:r>
              <a:rPr lang="en-US" sz="2400" dirty="0"/>
              <a:t>Building upon recent ﬁndings that GAN representations can be manipulated to edit semantic concepts in the generated output, they propose a new method to use such GAN-generated images to train a model using a triplet loss.</a:t>
            </a:r>
          </a:p>
        </p:txBody>
      </p:sp>
      <p:pic>
        <p:nvPicPr>
          <p:cNvPr id="6" name="Picture 5">
            <a:extLst>
              <a:ext uri="{FF2B5EF4-FFF2-40B4-BE49-F238E27FC236}">
                <a16:creationId xmlns:a16="http://schemas.microsoft.com/office/drawing/2014/main" id="{6FF005CA-08C3-42D3-946B-F3E376C87F91}"/>
              </a:ext>
            </a:extLst>
          </p:cNvPr>
          <p:cNvPicPr>
            <a:picLocks noChangeAspect="1"/>
          </p:cNvPicPr>
          <p:nvPr/>
        </p:nvPicPr>
        <p:blipFill>
          <a:blip r:embed="rId2"/>
          <a:stretch>
            <a:fillRect/>
          </a:stretch>
        </p:blipFill>
        <p:spPr>
          <a:xfrm>
            <a:off x="4619625" y="1066874"/>
            <a:ext cx="6667500" cy="4181475"/>
          </a:xfrm>
          <a:prstGeom prst="rect">
            <a:avLst/>
          </a:prstGeom>
        </p:spPr>
      </p:pic>
      <p:sp>
        <p:nvSpPr>
          <p:cNvPr id="7" name="Rectangle 6">
            <a:extLst>
              <a:ext uri="{FF2B5EF4-FFF2-40B4-BE49-F238E27FC236}">
                <a16:creationId xmlns:a16="http://schemas.microsoft.com/office/drawing/2014/main" id="{32CA21ED-6827-4600-908E-2AA54660014B}"/>
              </a:ext>
            </a:extLst>
          </p:cNvPr>
          <p:cNvSpPr/>
          <p:nvPr/>
        </p:nvSpPr>
        <p:spPr>
          <a:xfrm>
            <a:off x="5191125" y="5415260"/>
            <a:ext cx="6096000" cy="923330"/>
          </a:xfrm>
          <a:prstGeom prst="rect">
            <a:avLst/>
          </a:prstGeom>
        </p:spPr>
        <p:txBody>
          <a:bodyPr>
            <a:spAutoFit/>
          </a:bodyPr>
          <a:lstStyle/>
          <a:p>
            <a:r>
              <a:rPr lang="en-US" dirty="0"/>
              <a:t>GAN DISSECTION: VISUALIZING AND UNDERSTANDING GENERATIVE ADVERSARIAL NETWORKS</a:t>
            </a:r>
          </a:p>
        </p:txBody>
      </p:sp>
    </p:spTree>
    <p:extLst>
      <p:ext uri="{BB962C8B-B14F-4D97-AF65-F5344CB8AC3E}">
        <p14:creationId xmlns:p14="http://schemas.microsoft.com/office/powerpoint/2010/main" val="1874370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B431C-5350-488F-9879-C14A688960D4}"/>
              </a:ext>
            </a:extLst>
          </p:cNvPr>
          <p:cNvSpPr>
            <a:spLocks noGrp="1"/>
          </p:cNvSpPr>
          <p:nvPr>
            <p:ph type="title"/>
          </p:nvPr>
        </p:nvSpPr>
        <p:spPr/>
        <p:txBody>
          <a:bodyPr/>
          <a:lstStyle/>
          <a:p>
            <a:r>
              <a:rPr lang="en-US" dirty="0"/>
              <a:t>Triplet Loss</a:t>
            </a:r>
          </a:p>
        </p:txBody>
      </p:sp>
      <p:pic>
        <p:nvPicPr>
          <p:cNvPr id="1026" name="Picture 2" descr="Image result for triplet loss">
            <a:extLst>
              <a:ext uri="{FF2B5EF4-FFF2-40B4-BE49-F238E27FC236}">
                <a16:creationId xmlns:a16="http://schemas.microsoft.com/office/drawing/2014/main" id="{4CD9D473-9E9E-4453-83D3-4114C7A0075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1793998"/>
            <a:ext cx="10026968" cy="268163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C23043B-C9E4-4643-A366-4D5BB8B4E649}"/>
              </a:ext>
            </a:extLst>
          </p:cNvPr>
          <p:cNvSpPr/>
          <p:nvPr/>
        </p:nvSpPr>
        <p:spPr>
          <a:xfrm>
            <a:off x="1066800" y="4657636"/>
            <a:ext cx="10026968" cy="1015663"/>
          </a:xfrm>
          <a:prstGeom prst="rect">
            <a:avLst/>
          </a:prstGeom>
        </p:spPr>
        <p:txBody>
          <a:bodyPr wrap="square">
            <a:spAutoFit/>
          </a:bodyPr>
          <a:lstStyle/>
          <a:p>
            <a:r>
              <a:rPr lang="en-US" sz="2000" dirty="0">
                <a:latin typeface="Garamond" panose="02020404030301010803" pitchFamily="18" charset="0"/>
              </a:rPr>
              <a:t>It tries to bring close the Anchor (current record) with the Positive (A record that is in theory similar with the Anchor) as far as possible from the Negative (A record that is different from the Anchor).</a:t>
            </a:r>
          </a:p>
        </p:txBody>
      </p:sp>
    </p:spTree>
    <p:extLst>
      <p:ext uri="{BB962C8B-B14F-4D97-AF65-F5344CB8AC3E}">
        <p14:creationId xmlns:p14="http://schemas.microsoft.com/office/powerpoint/2010/main" val="23897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18AD3-7787-4230-AB31-1B7356E65ADA}"/>
              </a:ext>
            </a:extLst>
          </p:cNvPr>
          <p:cNvSpPr>
            <a:spLocks noGrp="1"/>
          </p:cNvSpPr>
          <p:nvPr>
            <p:ph type="title"/>
          </p:nvPr>
        </p:nvSpPr>
        <p:spPr/>
        <p:txBody>
          <a:bodyPr/>
          <a:lstStyle/>
          <a:p>
            <a:r>
              <a:rPr lang="en-US" dirty="0"/>
              <a:t>Images and descriptions</a:t>
            </a:r>
          </a:p>
        </p:txBody>
      </p:sp>
      <p:pic>
        <p:nvPicPr>
          <p:cNvPr id="4" name="Content Placeholder 3">
            <a:extLst>
              <a:ext uri="{FF2B5EF4-FFF2-40B4-BE49-F238E27FC236}">
                <a16:creationId xmlns:a16="http://schemas.microsoft.com/office/drawing/2014/main" id="{8B7F4586-9EF9-49D7-B8D1-C15B7DA52915}"/>
              </a:ext>
            </a:extLst>
          </p:cNvPr>
          <p:cNvPicPr>
            <a:picLocks noGrp="1" noChangeAspect="1"/>
          </p:cNvPicPr>
          <p:nvPr>
            <p:ph idx="1"/>
          </p:nvPr>
        </p:nvPicPr>
        <p:blipFill>
          <a:blip r:embed="rId2"/>
          <a:stretch>
            <a:fillRect/>
          </a:stretch>
        </p:blipFill>
        <p:spPr>
          <a:xfrm>
            <a:off x="1066800" y="2156619"/>
            <a:ext cx="10092350" cy="3539331"/>
          </a:xfrm>
          <a:prstGeom prst="rect">
            <a:avLst/>
          </a:prstGeom>
        </p:spPr>
      </p:pic>
    </p:spTree>
    <p:extLst>
      <p:ext uri="{BB962C8B-B14F-4D97-AF65-F5344CB8AC3E}">
        <p14:creationId xmlns:p14="http://schemas.microsoft.com/office/powerpoint/2010/main" val="2345791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9E1DD-9822-48B3-BC06-9567EF9CB263}"/>
              </a:ext>
            </a:extLst>
          </p:cNvPr>
          <p:cNvSpPr>
            <a:spLocks noGrp="1"/>
          </p:cNvSpPr>
          <p:nvPr>
            <p:ph type="title"/>
          </p:nvPr>
        </p:nvSpPr>
        <p:spPr/>
        <p:txBody>
          <a:bodyPr/>
          <a:lstStyle/>
          <a:p>
            <a:r>
              <a:rPr lang="en-US" dirty="0"/>
              <a:t>Editing training examples</a:t>
            </a:r>
          </a:p>
        </p:txBody>
      </p:sp>
      <p:pic>
        <p:nvPicPr>
          <p:cNvPr id="5" name="Content Placeholder 4">
            <a:extLst>
              <a:ext uri="{FF2B5EF4-FFF2-40B4-BE49-F238E27FC236}">
                <a16:creationId xmlns:a16="http://schemas.microsoft.com/office/drawing/2014/main" id="{C5F575D6-D3AD-4F74-90A2-4C13EEB9399D}"/>
              </a:ext>
            </a:extLst>
          </p:cNvPr>
          <p:cNvPicPr>
            <a:picLocks noGrp="1" noChangeAspect="1"/>
          </p:cNvPicPr>
          <p:nvPr>
            <p:ph idx="1"/>
          </p:nvPr>
        </p:nvPicPr>
        <p:blipFill>
          <a:blip r:embed="rId2"/>
          <a:stretch>
            <a:fillRect/>
          </a:stretch>
        </p:blipFill>
        <p:spPr>
          <a:xfrm>
            <a:off x="1968064" y="1820174"/>
            <a:ext cx="3270686" cy="4395232"/>
          </a:xfrm>
          <a:prstGeom prst="rect">
            <a:avLst/>
          </a:prstGeom>
        </p:spPr>
      </p:pic>
      <p:pic>
        <p:nvPicPr>
          <p:cNvPr id="6" name="Picture 5">
            <a:extLst>
              <a:ext uri="{FF2B5EF4-FFF2-40B4-BE49-F238E27FC236}">
                <a16:creationId xmlns:a16="http://schemas.microsoft.com/office/drawing/2014/main" id="{8DD835D1-4B9C-4BD2-919B-621EBBB0EFF0}"/>
              </a:ext>
            </a:extLst>
          </p:cNvPr>
          <p:cNvPicPr>
            <a:picLocks noChangeAspect="1"/>
          </p:cNvPicPr>
          <p:nvPr/>
        </p:nvPicPr>
        <p:blipFill>
          <a:blip r:embed="rId3"/>
          <a:stretch>
            <a:fillRect/>
          </a:stretch>
        </p:blipFill>
        <p:spPr>
          <a:xfrm>
            <a:off x="5664418" y="2672107"/>
            <a:ext cx="3943350" cy="2171700"/>
          </a:xfrm>
          <a:prstGeom prst="rect">
            <a:avLst/>
          </a:prstGeom>
        </p:spPr>
      </p:pic>
    </p:spTree>
    <p:extLst>
      <p:ext uri="{BB962C8B-B14F-4D97-AF65-F5344CB8AC3E}">
        <p14:creationId xmlns:p14="http://schemas.microsoft.com/office/powerpoint/2010/main" val="2786248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71137-0497-4630-A635-2C64CAF3E0D7}"/>
              </a:ext>
            </a:extLst>
          </p:cNvPr>
          <p:cNvSpPr>
            <a:spLocks noGrp="1"/>
          </p:cNvSpPr>
          <p:nvPr>
            <p:ph type="title"/>
          </p:nvPr>
        </p:nvSpPr>
        <p:spPr>
          <a:xfrm>
            <a:off x="638175" y="642595"/>
            <a:ext cx="2019300" cy="2786406"/>
          </a:xfrm>
        </p:spPr>
        <p:txBody>
          <a:bodyPr>
            <a:normAutofit/>
          </a:bodyPr>
          <a:lstStyle/>
          <a:p>
            <a:r>
              <a:rPr lang="en-US" sz="3600" dirty="0"/>
              <a:t>Learning words by drawing images</a:t>
            </a:r>
          </a:p>
        </p:txBody>
      </p:sp>
      <p:pic>
        <p:nvPicPr>
          <p:cNvPr id="4" name="Content Placeholder 3">
            <a:extLst>
              <a:ext uri="{FF2B5EF4-FFF2-40B4-BE49-F238E27FC236}">
                <a16:creationId xmlns:a16="http://schemas.microsoft.com/office/drawing/2014/main" id="{57F12DB1-D28B-43F6-8370-CE4C7B3CCE27}"/>
              </a:ext>
            </a:extLst>
          </p:cNvPr>
          <p:cNvPicPr>
            <a:picLocks noGrp="1" noChangeAspect="1"/>
          </p:cNvPicPr>
          <p:nvPr>
            <p:ph idx="1"/>
          </p:nvPr>
        </p:nvPicPr>
        <p:blipFill>
          <a:blip r:embed="rId2"/>
          <a:stretch>
            <a:fillRect/>
          </a:stretch>
        </p:blipFill>
        <p:spPr>
          <a:xfrm>
            <a:off x="2779928" y="642594"/>
            <a:ext cx="8574077" cy="5811548"/>
          </a:xfrm>
          <a:prstGeom prst="rect">
            <a:avLst/>
          </a:prstGeom>
        </p:spPr>
      </p:pic>
    </p:spTree>
    <p:extLst>
      <p:ext uri="{BB962C8B-B14F-4D97-AF65-F5344CB8AC3E}">
        <p14:creationId xmlns:p14="http://schemas.microsoft.com/office/powerpoint/2010/main" val="22019547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otalTime>491</TotalTime>
  <Words>336</Words>
  <Application>Microsoft Office PowerPoint</Application>
  <PresentationFormat>Widescreen</PresentationFormat>
  <Paragraphs>23</Paragraphs>
  <Slides>13</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13</vt:i4>
      </vt:variant>
    </vt:vector>
  </HeadingPairs>
  <TitlesOfParts>
    <vt:vector size="15" baseType="lpstr">
      <vt:lpstr>Garamond</vt:lpstr>
      <vt:lpstr>SavonVTI</vt:lpstr>
      <vt:lpstr>Learning Words by Drawing Images</vt:lpstr>
      <vt:lpstr>Introduction</vt:lpstr>
      <vt:lpstr>GAN</vt:lpstr>
      <vt:lpstr>GAN</vt:lpstr>
      <vt:lpstr>Introduction</vt:lpstr>
      <vt:lpstr>Triplet Loss</vt:lpstr>
      <vt:lpstr>Images and descriptions</vt:lpstr>
      <vt:lpstr>Editing training examples</vt:lpstr>
      <vt:lpstr>Learning words by drawing images</vt:lpstr>
      <vt:lpstr>Clustering</vt:lpstr>
      <vt:lpstr>Examples</vt:lpstr>
      <vt:lpstr>Evaluation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Learnıng Words by drawing ımages</dc:title>
  <dc:creator>Uğur Ünsoy</dc:creator>
  <cp:lastModifiedBy> </cp:lastModifiedBy>
  <cp:revision>52</cp:revision>
  <dcterms:created xsi:type="dcterms:W3CDTF">2019-10-30T19:24:29Z</dcterms:created>
  <dcterms:modified xsi:type="dcterms:W3CDTF">2019-11-14T05:57:23Z</dcterms:modified>
</cp:coreProperties>
</file>